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6" r:id="rId5"/>
    <p:sldId id="256" r:id="rId6"/>
    <p:sldId id="257" r:id="rId7"/>
    <p:sldId id="258" r:id="rId8"/>
    <p:sldId id="259" r:id="rId9"/>
    <p:sldId id="271" r:id="rId10"/>
    <p:sldId id="262" r:id="rId11"/>
    <p:sldId id="269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274" autoAdjust="0"/>
  </p:normalViewPr>
  <p:slideViewPr>
    <p:cSldViewPr snapToGrid="0" showGuides="1">
      <p:cViewPr>
        <p:scale>
          <a:sx n="75" d="100"/>
          <a:sy n="75" d="100"/>
        </p:scale>
        <p:origin x="-1764" y="-11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0B9934-636A-4466-B4C2-E6E5A3EC5436}" type="datetime1">
              <a:rPr lang="ru-RU" smtClean="0"/>
              <a:t>14.02.2023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xmlns="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5C63A-F5B9-408E-9B46-5C0738D711E6}" type="datetime1">
              <a:rPr lang="ru-RU" smtClean="0"/>
              <a:pPr/>
              <a:t>14.02.2023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593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8516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1750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677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7016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7749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371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493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 dirty="0"/>
              <a:t>ЗАГОЛОВОК</a:t>
            </a:r>
            <a:br>
              <a:rPr lang="ru-RU" noProof="0" dirty="0"/>
            </a:br>
            <a:r>
              <a:rPr lang="ru-RU" noProof="0" dirty="0"/>
              <a:t>ПРЕЗЕНТАЦИИ    </a:t>
            </a:r>
          </a:p>
        </p:txBody>
      </p:sp>
      <p:sp>
        <p:nvSpPr>
          <p:cNvPr id="23" name="Текст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dirty="0"/>
              <a:t>Месяц</a:t>
            </a:r>
            <a:br>
              <a:rPr lang="ru-RU" noProof="0" dirty="0"/>
            </a:br>
            <a:r>
              <a:rPr lang="ru-RU" noProof="0" dirty="0"/>
              <a:t>20XX</a:t>
            </a:r>
          </a:p>
        </p:txBody>
      </p:sp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xmlns="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9" name="Полилиния: Форма 28">
            <a:extLst>
              <a:ext uri="{FF2B5EF4-FFF2-40B4-BE49-F238E27FC236}">
                <a16:creationId xmlns:a16="http://schemas.microsoft.com/office/drawing/2014/main" xmlns="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xmlns="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2" name="Полилиния: фигура 31">
            <a:extLst>
              <a:ext uri="{FF2B5EF4-FFF2-40B4-BE49-F238E27FC236}">
                <a16:creationId xmlns:a16="http://schemas.microsoft.com/office/drawing/2014/main" xmlns="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xmlns="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xmlns="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xmlns="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ru-RU" noProof="0" dirty="0"/>
              <a:t>Ключевая фраза</a:t>
            </a:r>
            <a:br>
              <a:rPr lang="ru-RU" noProof="0" dirty="0"/>
            </a:br>
            <a:r>
              <a:rPr lang="ru-RU" noProof="0" dirty="0"/>
              <a:t>презентации</a:t>
            </a:r>
          </a:p>
        </p:txBody>
      </p:sp>
      <p:sp>
        <p:nvSpPr>
          <p:cNvPr id="40" name="Графический объект 37">
            <a:extLst>
              <a:ext uri="{FF2B5EF4-FFF2-40B4-BE49-F238E27FC236}">
                <a16:creationId xmlns:a16="http://schemas.microsoft.com/office/drawing/2014/main" xmlns="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3636000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2" name="Графический объект 36">
            <a:extLst>
              <a:ext uri="{FF2B5EF4-FFF2-40B4-BE49-F238E27FC236}">
                <a16:creationId xmlns:a16="http://schemas.microsoft.com/office/drawing/2014/main" xmlns="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xmlns="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благодар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25">
            <a:extLst>
              <a:ext uri="{FF2B5EF4-FFF2-40B4-BE49-F238E27FC236}">
                <a16:creationId xmlns:a16="http://schemas.microsoft.com/office/drawing/2014/main" xmlns="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 dirty="0"/>
              <a:t>СПАСИБО!</a:t>
            </a:r>
          </a:p>
        </p:txBody>
      </p:sp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xmlns="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xmlns="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9" name="Текст 26">
            <a:extLst>
              <a:ext uri="{FF2B5EF4-FFF2-40B4-BE49-F238E27FC236}">
                <a16:creationId xmlns:a16="http://schemas.microsoft.com/office/drawing/2014/main" xmlns="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dirty="0"/>
              <a:t>Сергей Зайцев</a:t>
            </a:r>
          </a:p>
        </p:txBody>
      </p:sp>
      <p:sp>
        <p:nvSpPr>
          <p:cNvPr id="20" name="Текст 26">
            <a:extLst>
              <a:ext uri="{FF2B5EF4-FFF2-40B4-BE49-F238E27FC236}">
                <a16:creationId xmlns:a16="http://schemas.microsoft.com/office/drawing/2014/main" xmlns="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dirty="0"/>
              <a:t>Телефон:</a:t>
            </a:r>
          </a:p>
        </p:txBody>
      </p:sp>
      <p:sp>
        <p:nvSpPr>
          <p:cNvPr id="21" name="Текст 26">
            <a:extLst>
              <a:ext uri="{FF2B5EF4-FFF2-40B4-BE49-F238E27FC236}">
                <a16:creationId xmlns:a16="http://schemas.microsoft.com/office/drawing/2014/main" xmlns="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dirty="0"/>
              <a:t>678 555-0128</a:t>
            </a:r>
          </a:p>
        </p:txBody>
      </p:sp>
      <p:sp>
        <p:nvSpPr>
          <p:cNvPr id="22" name="Текст 26">
            <a:extLst>
              <a:ext uri="{FF2B5EF4-FFF2-40B4-BE49-F238E27FC236}">
                <a16:creationId xmlns:a16="http://schemas.microsoft.com/office/drawing/2014/main" xmlns="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dirty="0"/>
              <a:t>Эл. почта:</a:t>
            </a:r>
          </a:p>
        </p:txBody>
      </p:sp>
      <p:sp>
        <p:nvSpPr>
          <p:cNvPr id="23" name="Текст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dirty="0"/>
              <a:t>ZAITSEV@EXAMPLE.COM</a:t>
            </a:r>
          </a:p>
        </p:txBody>
      </p:sp>
      <p:sp>
        <p:nvSpPr>
          <p:cNvPr id="3" name="Графический объект 23">
            <a:extLst>
              <a:ext uri="{FF2B5EF4-FFF2-40B4-BE49-F238E27FC236}">
                <a16:creationId xmlns:a16="http://schemas.microsoft.com/office/drawing/2014/main" xmlns="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xmlns="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 dirty="0"/>
              <a:t>ЗАГОЛОВОК</a:t>
            </a:r>
            <a:br>
              <a:rPr lang="ru-RU" noProof="0" dirty="0"/>
            </a:br>
            <a:r>
              <a:rPr lang="ru-RU" noProof="0" dirty="0"/>
              <a:t>ПРЕЗЕНТАЦИИ    </a:t>
            </a:r>
          </a:p>
        </p:txBody>
      </p:sp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xmlns="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9" name="Полилиния: Форма 28">
            <a:extLst>
              <a:ext uri="{FF2B5EF4-FFF2-40B4-BE49-F238E27FC236}">
                <a16:creationId xmlns:a16="http://schemas.microsoft.com/office/drawing/2014/main" xmlns="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xmlns="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2" name="Полилиния: фигура 31">
            <a:extLst>
              <a:ext uri="{FF2B5EF4-FFF2-40B4-BE49-F238E27FC236}">
                <a16:creationId xmlns:a16="http://schemas.microsoft.com/office/drawing/2014/main" xmlns="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xmlns="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xmlns="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0" name="Графический объект 37">
            <a:extLst>
              <a:ext uri="{FF2B5EF4-FFF2-40B4-BE49-F238E27FC236}">
                <a16:creationId xmlns:a16="http://schemas.microsoft.com/office/drawing/2014/main" xmlns="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2" name="Графический объект 36">
            <a:extLst>
              <a:ext uri="{FF2B5EF4-FFF2-40B4-BE49-F238E27FC236}">
                <a16:creationId xmlns:a16="http://schemas.microsoft.com/office/drawing/2014/main" xmlns="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xmlns="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Овал 33">
            <a:extLst>
              <a:ext uri="{FF2B5EF4-FFF2-40B4-BE49-F238E27FC236}">
                <a16:creationId xmlns:a16="http://schemas.microsoft.com/office/drawing/2014/main" xmlns="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5" name="Графический объект 12">
            <a:extLst>
              <a:ext uri="{FF2B5EF4-FFF2-40B4-BE49-F238E27FC236}">
                <a16:creationId xmlns:a16="http://schemas.microsoft.com/office/drawing/2014/main" xmlns="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xmlns="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5" name="Полилиния: Форма 24">
            <a:extLst>
              <a:ext uri="{FF2B5EF4-FFF2-40B4-BE49-F238E27FC236}">
                <a16:creationId xmlns:a16="http://schemas.microsoft.com/office/drawing/2014/main" xmlns="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ru-RU" noProof="0" dirty="0"/>
              <a:t>СЛАЙД-РАЗДЕЛИТЕЛЬ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24" name="Графический объект 22">
            <a:extLst>
              <a:ext uri="{FF2B5EF4-FFF2-40B4-BE49-F238E27FC236}">
                <a16:creationId xmlns:a16="http://schemas.microsoft.com/office/drawing/2014/main" xmlns="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9" name="Полилиния: Форма 8">
            <a:extLst>
              <a:ext uri="{FF2B5EF4-FFF2-40B4-BE49-F238E27FC236}">
                <a16:creationId xmlns:a16="http://schemas.microsoft.com/office/drawing/2014/main" xmlns="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xmlns="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6" name="Полилиния: Фигура 35">
            <a:extLst>
              <a:ext uri="{FF2B5EF4-FFF2-40B4-BE49-F238E27FC236}">
                <a16:creationId xmlns:a16="http://schemas.microsoft.com/office/drawing/2014/main" xmlns="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xmlns="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xmlns="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18" name="Объект 2">
            <a:extLst>
              <a:ext uri="{FF2B5EF4-FFF2-40B4-BE49-F238E27FC236}">
                <a16:creationId xmlns:a16="http://schemas.microsoft.com/office/drawing/2014/main" xmlns="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xmlns="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9" name="Объект 3">
            <a:extLst>
              <a:ext uri="{FF2B5EF4-FFF2-40B4-BE49-F238E27FC236}">
                <a16:creationId xmlns:a16="http://schemas.microsoft.com/office/drawing/2014/main" xmlns="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21" name="Текст 4">
            <a:extLst>
              <a:ext uri="{FF2B5EF4-FFF2-40B4-BE49-F238E27FC236}">
                <a16:creationId xmlns:a16="http://schemas.microsoft.com/office/drawing/2014/main" xmlns="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2" name="Объект 5">
            <a:extLst>
              <a:ext uri="{FF2B5EF4-FFF2-40B4-BE49-F238E27FC236}">
                <a16:creationId xmlns:a16="http://schemas.microsoft.com/office/drawing/2014/main" xmlns="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Графический объект 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3" name="Объект 2">
            <a:extLst>
              <a:ext uri="{FF2B5EF4-FFF2-40B4-BE49-F238E27FC236}">
                <a16:creationId xmlns:a16="http://schemas.microsoft.com/office/drawing/2014/main" xmlns="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24" name="Объект 3">
            <a:extLst>
              <a:ext uri="{FF2B5EF4-FFF2-40B4-BE49-F238E27FC236}">
                <a16:creationId xmlns:a16="http://schemas.microsoft.com/office/drawing/2014/main" xmlns="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Рисунок 56">
            <a:extLst>
              <a:ext uri="{FF2B5EF4-FFF2-40B4-BE49-F238E27FC236}">
                <a16:creationId xmlns:a16="http://schemas.microsoft.com/office/drawing/2014/main" xmlns="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6" name="Графический объект 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" name="Графический объект 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9" name="Заголовок 1">
            <a:extLst>
              <a:ext uri="{FF2B5EF4-FFF2-40B4-BE49-F238E27FC236}">
                <a16:creationId xmlns:a16="http://schemas.microsoft.com/office/drawing/2014/main" xmlns="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xmlns="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Овал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6" name="Графический объект 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" name="Графический объект 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9" name="Заголовок 1">
            <a:extLst>
              <a:ext uri="{FF2B5EF4-FFF2-40B4-BE49-F238E27FC236}">
                <a16:creationId xmlns:a16="http://schemas.microsoft.com/office/drawing/2014/main" xmlns="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xmlns="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4" name="Объект 2">
            <a:extLst>
              <a:ext uri="{FF2B5EF4-FFF2-40B4-BE49-F238E27FC236}">
                <a16:creationId xmlns:a16="http://schemas.microsoft.com/office/drawing/2014/main" xmlns="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18" name="Графический объект 19">
            <a:extLst>
              <a:ext uri="{FF2B5EF4-FFF2-40B4-BE49-F238E27FC236}">
                <a16:creationId xmlns:a16="http://schemas.microsoft.com/office/drawing/2014/main" xmlns="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5880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9" name="Заголовок 6">
            <a:extLst>
              <a:ext uri="{FF2B5EF4-FFF2-40B4-BE49-F238E27FC236}">
                <a16:creationId xmlns:a16="http://schemas.microsoft.com/office/drawing/2014/main" xmlns="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Рисунок 38">
            <a:extLst>
              <a:ext uri="{FF2B5EF4-FFF2-40B4-BE49-F238E27FC236}">
                <a16:creationId xmlns:a16="http://schemas.microsoft.com/office/drawing/2014/main" xmlns="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xmlns="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5" name="Графический объект 12">
            <a:extLst>
              <a:ext uri="{FF2B5EF4-FFF2-40B4-BE49-F238E27FC236}">
                <a16:creationId xmlns:a16="http://schemas.microsoft.com/office/drawing/2014/main" xmlns="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xmlns="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5" name="Полилиния: Форма 24">
            <a:extLst>
              <a:ext uri="{FF2B5EF4-FFF2-40B4-BE49-F238E27FC236}">
                <a16:creationId xmlns:a16="http://schemas.microsoft.com/office/drawing/2014/main" xmlns="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ru-RU" noProof="0" dirty="0"/>
              <a:t>СЛАЙД-РАЗДЕЛИТЕЛЬ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24" name="Графический объект 22">
            <a:extLst>
              <a:ext uri="{FF2B5EF4-FFF2-40B4-BE49-F238E27FC236}">
                <a16:creationId xmlns:a16="http://schemas.microsoft.com/office/drawing/2014/main" xmlns="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5508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9" name="Полилиния: Форма 8">
            <a:extLst>
              <a:ext uri="{FF2B5EF4-FFF2-40B4-BE49-F238E27FC236}">
                <a16:creationId xmlns:a16="http://schemas.microsoft.com/office/drawing/2014/main" xmlns="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xmlns="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6" name="Полилиния: Фигура 35">
            <a:extLst>
              <a:ext uri="{FF2B5EF4-FFF2-40B4-BE49-F238E27FC236}">
                <a16:creationId xmlns:a16="http://schemas.microsoft.com/office/drawing/2014/main" xmlns="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xmlns="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, содержимое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25">
            <a:extLst>
              <a:ext uri="{FF2B5EF4-FFF2-40B4-BE49-F238E27FC236}">
                <a16:creationId xmlns:a16="http://schemas.microsoft.com/office/drawing/2014/main" xmlns="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xmlns="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Графический объект 12">
            <a:extLst>
              <a:ext uri="{FF2B5EF4-FFF2-40B4-BE49-F238E27FC236}">
                <a16:creationId xmlns:a16="http://schemas.microsoft.com/office/drawing/2014/main" xmlns="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 dirty="0"/>
              <a:t>РАЗМЕТКА ТЕКСТА 02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xmlns="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3" name="Полилиния: Фигура 12">
            <a:extLst>
              <a:ext uri="{FF2B5EF4-FFF2-40B4-BE49-F238E27FC236}">
                <a16:creationId xmlns:a16="http://schemas.microsoft.com/office/drawing/2014/main" xmlns="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xmlns="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xmlns="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Графический объект 22">
            <a:extLst>
              <a:ext uri="{FF2B5EF4-FFF2-40B4-BE49-F238E27FC236}">
                <a16:creationId xmlns:a16="http://schemas.microsoft.com/office/drawing/2014/main" xmlns="" id="{827885C7-FA6F-4513-83BC-BEAD42F63D5B}"/>
              </a:ext>
            </a:extLst>
          </p:cNvPr>
          <p:cNvSpPr/>
          <p:nvPr userDrawn="1"/>
        </p:nvSpPr>
        <p:spPr>
          <a:xfrm>
            <a:off x="6981946" y="1726672"/>
            <a:ext cx="4680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2" name="Полилиния: Форма 21">
            <a:extLst>
              <a:ext uri="{FF2B5EF4-FFF2-40B4-BE49-F238E27FC236}">
                <a16:creationId xmlns:a16="http://schemas.microsoft.com/office/drawing/2014/main" xmlns="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содержимы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Рисунок 41">
            <a:extLst>
              <a:ext uri="{FF2B5EF4-FFF2-40B4-BE49-F238E27FC236}">
                <a16:creationId xmlns:a16="http://schemas.microsoft.com/office/drawing/2014/main" xmlns="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6" name="Графический объект 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 dirty="0"/>
              <a:t>РАЗМЕТКА ТЕКСТА 02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xmlns="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8" name="Полилиния: Фигура 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9" name="Полилиния: Форма 28">
            <a:extLst>
              <a:ext uri="{FF2B5EF4-FFF2-40B4-BE49-F238E27FC236}">
                <a16:creationId xmlns:a16="http://schemas.microsoft.com/office/drawing/2014/main" xmlns="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6" name="Полилиния: фигура 25">
            <a:extLst>
              <a:ext uri="{FF2B5EF4-FFF2-40B4-BE49-F238E27FC236}">
                <a16:creationId xmlns:a16="http://schemas.microsoft.com/office/drawing/2014/main" xmlns="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8" name="Текст 26">
            <a:extLst>
              <a:ext uri="{FF2B5EF4-FFF2-40B4-BE49-F238E27FC236}">
                <a16:creationId xmlns:a16="http://schemas.microsoft.com/office/drawing/2014/main" xmlns="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xmlns="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Графический объект 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1" y="2045662"/>
            <a:ext cx="482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xmlns="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xmlns="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/>
            </a:lvl1pPr>
          </a:lstStyle>
          <a:p>
            <a:pPr rtl="0"/>
            <a:r>
              <a:rPr lang="ru-RU" noProof="0" dirty="0"/>
              <a:t>СРАВНЕНИЕ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ЗАГОЛОВОК РАЗДЕЛА 1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7" name="Текст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2" name="Графический объект 19">
            <a:extLst>
              <a:ext uri="{FF2B5EF4-FFF2-40B4-BE49-F238E27FC236}">
                <a16:creationId xmlns:a16="http://schemas.microsoft.com/office/drawing/2014/main" xmlns="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xmlns="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ЗАГОЛОВОК РАЗДЕЛА 2</a:t>
            </a:r>
          </a:p>
        </p:txBody>
      </p:sp>
      <p:sp>
        <p:nvSpPr>
          <p:cNvPr id="28" name="Текст 26">
            <a:extLst>
              <a:ext uri="{FF2B5EF4-FFF2-40B4-BE49-F238E27FC236}">
                <a16:creationId xmlns:a16="http://schemas.microsoft.com/office/drawing/2014/main" xmlns="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0" name="Текст 26">
            <a:extLst>
              <a:ext uri="{FF2B5EF4-FFF2-40B4-BE49-F238E27FC236}">
                <a16:creationId xmlns:a16="http://schemas.microsoft.com/office/drawing/2014/main" xmlns="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xmlns="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xmlns="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xmlns="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xmlns="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xmlns="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xmlns="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xmlns="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иаграмм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вал 47">
            <a:extLst>
              <a:ext uri="{FF2B5EF4-FFF2-40B4-BE49-F238E27FC236}">
                <a16:creationId xmlns:a16="http://schemas.microsoft.com/office/drawing/2014/main" xmlns="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9" name="Графический объект 12">
            <a:extLst>
              <a:ext uri="{FF2B5EF4-FFF2-40B4-BE49-F238E27FC236}">
                <a16:creationId xmlns:a16="http://schemas.microsoft.com/office/drawing/2014/main" xmlns="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ru-RU" noProof="0" dirty="0"/>
              <a:t>СЛАЙД С ДИАГРАММОЙ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7" name="Текст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xmlns="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30 %</a:t>
            </a:r>
          </a:p>
        </p:txBody>
      </p:sp>
      <p:sp>
        <p:nvSpPr>
          <p:cNvPr id="30" name="Текст 26">
            <a:extLst>
              <a:ext uri="{FF2B5EF4-FFF2-40B4-BE49-F238E27FC236}">
                <a16:creationId xmlns:a16="http://schemas.microsoft.com/office/drawing/2014/main" xmlns="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dirty="0"/>
              <a:t>Название категории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xmlns="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10 %</a:t>
            </a:r>
          </a:p>
        </p:txBody>
      </p:sp>
      <p:sp>
        <p:nvSpPr>
          <p:cNvPr id="25" name="Текст 26">
            <a:extLst>
              <a:ext uri="{FF2B5EF4-FFF2-40B4-BE49-F238E27FC236}">
                <a16:creationId xmlns:a16="http://schemas.microsoft.com/office/drawing/2014/main" xmlns="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dirty="0"/>
              <a:t>Название категории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xmlns="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25 %</a:t>
            </a:r>
          </a:p>
        </p:txBody>
      </p:sp>
      <p:sp>
        <p:nvSpPr>
          <p:cNvPr id="29" name="Текст 26">
            <a:extLst>
              <a:ext uri="{FF2B5EF4-FFF2-40B4-BE49-F238E27FC236}">
                <a16:creationId xmlns:a16="http://schemas.microsoft.com/office/drawing/2014/main" xmlns="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dirty="0"/>
              <a:t>Название категории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xmlns="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10 %</a:t>
            </a:r>
          </a:p>
        </p:txBody>
      </p:sp>
      <p:sp>
        <p:nvSpPr>
          <p:cNvPr id="33" name="Текст 26">
            <a:extLst>
              <a:ext uri="{FF2B5EF4-FFF2-40B4-BE49-F238E27FC236}">
                <a16:creationId xmlns:a16="http://schemas.microsoft.com/office/drawing/2014/main" xmlns="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dirty="0"/>
              <a:t>Название категории</a:t>
            </a:r>
          </a:p>
        </p:txBody>
      </p:sp>
      <p:sp>
        <p:nvSpPr>
          <p:cNvPr id="35" name="Текст 2">
            <a:extLst>
              <a:ext uri="{FF2B5EF4-FFF2-40B4-BE49-F238E27FC236}">
                <a16:creationId xmlns:a16="http://schemas.microsoft.com/office/drawing/2014/main" xmlns="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20 %</a:t>
            </a:r>
          </a:p>
        </p:txBody>
      </p:sp>
      <p:sp>
        <p:nvSpPr>
          <p:cNvPr id="36" name="Текст 26">
            <a:extLst>
              <a:ext uri="{FF2B5EF4-FFF2-40B4-BE49-F238E27FC236}">
                <a16:creationId xmlns:a16="http://schemas.microsoft.com/office/drawing/2014/main" xmlns="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dirty="0"/>
              <a:t>Название категории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xmlns="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5 %</a:t>
            </a:r>
          </a:p>
        </p:txBody>
      </p:sp>
      <p:sp>
        <p:nvSpPr>
          <p:cNvPr id="39" name="Текст 26">
            <a:extLst>
              <a:ext uri="{FF2B5EF4-FFF2-40B4-BE49-F238E27FC236}">
                <a16:creationId xmlns:a16="http://schemas.microsoft.com/office/drawing/2014/main" xmlns="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dirty="0"/>
              <a:t>Название категории</a:t>
            </a:r>
          </a:p>
        </p:txBody>
      </p:sp>
      <p:sp>
        <p:nvSpPr>
          <p:cNvPr id="19" name="Диаграмма 18">
            <a:extLst>
              <a:ext uri="{FF2B5EF4-FFF2-40B4-BE49-F238E27FC236}">
                <a16:creationId xmlns:a16="http://schemas.microsoft.com/office/drawing/2014/main" xmlns="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Вставка диаграммы</a:t>
            </a:r>
            <a:endParaRPr lang="ru-RU" noProof="0" dirty="0"/>
          </a:p>
        </p:txBody>
      </p:sp>
      <p:grpSp>
        <p:nvGrpSpPr>
          <p:cNvPr id="41" name="Графический объект 39">
            <a:extLst>
              <a:ext uri="{FF2B5EF4-FFF2-40B4-BE49-F238E27FC236}">
                <a16:creationId xmlns:a16="http://schemas.microsoft.com/office/drawing/2014/main" xmlns="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xmlns="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3" name="Полилиния: Фигура 42">
              <a:extLst>
                <a:ext uri="{FF2B5EF4-FFF2-40B4-BE49-F238E27FC236}">
                  <a16:creationId xmlns:a16="http://schemas.microsoft.com/office/drawing/2014/main" xmlns="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xmlns="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5" name="Полилиния: фигура 44">
              <a:extLst>
                <a:ext uri="{FF2B5EF4-FFF2-40B4-BE49-F238E27FC236}">
                  <a16:creationId xmlns:a16="http://schemas.microsoft.com/office/drawing/2014/main" xmlns="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xmlns="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xmlns="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3" name="Графический объект 50">
            <a:extLst>
              <a:ext uri="{FF2B5EF4-FFF2-40B4-BE49-F238E27FC236}">
                <a16:creationId xmlns:a16="http://schemas.microsoft.com/office/drawing/2014/main" xmlns="" id="{33AA43FA-C2DC-406C-BFE6-A2A804112236}"/>
              </a:ext>
            </a:extLst>
          </p:cNvPr>
          <p:cNvSpPr/>
          <p:nvPr/>
        </p:nvSpPr>
        <p:spPr>
          <a:xfrm>
            <a:off x="5731818" y="2267879"/>
            <a:ext cx="3420000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таблиц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Овал 51">
            <a:extLst>
              <a:ext uri="{FF2B5EF4-FFF2-40B4-BE49-F238E27FC236}">
                <a16:creationId xmlns:a16="http://schemas.microsoft.com/office/drawing/2014/main" xmlns="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3" name="Графический объект 12">
            <a:extLst>
              <a:ext uri="{FF2B5EF4-FFF2-40B4-BE49-F238E27FC236}">
                <a16:creationId xmlns:a16="http://schemas.microsoft.com/office/drawing/2014/main" xmlns="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ru-RU" noProof="0" dirty="0"/>
              <a:t>СЛАЙД С ТАБЛИЦЕЙ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7" name="Текст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8" name="Таблица 17">
            <a:extLst>
              <a:ext uri="{FF2B5EF4-FFF2-40B4-BE49-F238E27FC236}">
                <a16:creationId xmlns:a16="http://schemas.microsoft.com/office/drawing/2014/main" xmlns="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Вставка таблицы</a:t>
            </a:r>
            <a:endParaRPr lang="ru-RU" noProof="0" dirty="0"/>
          </a:p>
        </p:txBody>
      </p:sp>
      <p:grpSp>
        <p:nvGrpSpPr>
          <p:cNvPr id="45" name="Графический объект 39">
            <a:extLst>
              <a:ext uri="{FF2B5EF4-FFF2-40B4-BE49-F238E27FC236}">
                <a16:creationId xmlns:a16="http://schemas.microsoft.com/office/drawing/2014/main" xmlns="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xmlns="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xmlns="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8" name="Полилиния: Фигура 47">
              <a:extLst>
                <a:ext uri="{FF2B5EF4-FFF2-40B4-BE49-F238E27FC236}">
                  <a16:creationId xmlns:a16="http://schemas.microsoft.com/office/drawing/2014/main" xmlns="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9" name="Полилиния: фигура 48">
              <a:extLst>
                <a:ext uri="{FF2B5EF4-FFF2-40B4-BE49-F238E27FC236}">
                  <a16:creationId xmlns:a16="http://schemas.microsoft.com/office/drawing/2014/main" xmlns="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50" name="Полилиния: Фигура 49">
              <a:extLst>
                <a:ext uri="{FF2B5EF4-FFF2-40B4-BE49-F238E27FC236}">
                  <a16:creationId xmlns:a16="http://schemas.microsoft.com/office/drawing/2014/main" xmlns="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51" name="Полилиния: фигура 50">
              <a:extLst>
                <a:ext uri="{FF2B5EF4-FFF2-40B4-BE49-F238E27FC236}">
                  <a16:creationId xmlns:a16="http://schemas.microsoft.com/office/drawing/2014/main" xmlns="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  <p:sp>
        <p:nvSpPr>
          <p:cNvPr id="3" name="Графический объект 54">
            <a:extLst>
              <a:ext uri="{FF2B5EF4-FFF2-40B4-BE49-F238E27FC236}">
                <a16:creationId xmlns:a16="http://schemas.microsoft.com/office/drawing/2014/main" xmlns="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5560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ажением и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Рисунок 50">
            <a:extLst>
              <a:ext uri="{FF2B5EF4-FFF2-40B4-BE49-F238E27FC236}">
                <a16:creationId xmlns:a16="http://schemas.microsoft.com/office/drawing/2014/main" xmlns="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46" name="Полилиния: Фигура 45">
            <a:extLst>
              <a:ext uri="{FF2B5EF4-FFF2-40B4-BE49-F238E27FC236}">
                <a16:creationId xmlns:a16="http://schemas.microsoft.com/office/drawing/2014/main" xmlns="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7" name="Полилиния: Фигура 46">
            <a:extLst>
              <a:ext uri="{FF2B5EF4-FFF2-40B4-BE49-F238E27FC236}">
                <a16:creationId xmlns:a16="http://schemas.microsoft.com/office/drawing/2014/main" xmlns="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5" name="Полилиния: фигура 44">
            <a:extLst>
              <a:ext uri="{FF2B5EF4-FFF2-40B4-BE49-F238E27FC236}">
                <a16:creationId xmlns:a16="http://schemas.microsoft.com/office/drawing/2014/main" xmlns="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xmlns="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Графический объект 12">
            <a:extLst>
              <a:ext uri="{FF2B5EF4-FFF2-40B4-BE49-F238E27FC236}">
                <a16:creationId xmlns:a16="http://schemas.microsoft.com/office/drawing/2014/main" xmlns="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БОЛЬШОЕ ИЗОБРАЖЕНИЕ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21" name="Текст 26">
            <a:extLst>
              <a:ext uri="{FF2B5EF4-FFF2-40B4-BE49-F238E27FC236}">
                <a16:creationId xmlns:a16="http://schemas.microsoft.com/office/drawing/2014/main" xmlns="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pic>
        <p:nvPicPr>
          <p:cNvPr id="22" name="Графический объект 21">
            <a:extLst>
              <a:ext uri="{FF2B5EF4-FFF2-40B4-BE49-F238E27FC236}">
                <a16:creationId xmlns:a16="http://schemas.microsoft.com/office/drawing/2014/main" xmlns="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Полилиния: Фигура 39">
            <a:extLst>
              <a:ext uri="{FF2B5EF4-FFF2-40B4-BE49-F238E27FC236}">
                <a16:creationId xmlns:a16="http://schemas.microsoft.com/office/drawing/2014/main" xmlns="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xmlns="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2" name="Полилиния: фигура 41">
            <a:extLst>
              <a:ext uri="{FF2B5EF4-FFF2-40B4-BE49-F238E27FC236}">
                <a16:creationId xmlns:a16="http://schemas.microsoft.com/office/drawing/2014/main" xmlns="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4" name="Полилиния: Фигура 43">
            <a:extLst>
              <a:ext uri="{FF2B5EF4-FFF2-40B4-BE49-F238E27FC236}">
                <a16:creationId xmlns:a16="http://schemas.microsoft.com/office/drawing/2014/main" xmlns="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8" name="Полилиния: Фигура 47">
            <a:extLst>
              <a:ext uri="{FF2B5EF4-FFF2-40B4-BE49-F238E27FC236}">
                <a16:creationId xmlns:a16="http://schemas.microsoft.com/office/drawing/2014/main" xmlns="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виде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вал 24">
            <a:extLst>
              <a:ext uri="{FF2B5EF4-FFF2-40B4-BE49-F238E27FC236}">
                <a16:creationId xmlns:a16="http://schemas.microsoft.com/office/drawing/2014/main" xmlns="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6" name="Графический объект 12">
            <a:extLst>
              <a:ext uri="{FF2B5EF4-FFF2-40B4-BE49-F238E27FC236}">
                <a16:creationId xmlns:a16="http://schemas.microsoft.com/office/drawing/2014/main" xmlns="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8" name="Мультимедиа 7">
            <a:extLst>
              <a:ext uri="{FF2B5EF4-FFF2-40B4-BE49-F238E27FC236}">
                <a16:creationId xmlns:a16="http://schemas.microsoft.com/office/drawing/2014/main" xmlns="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Вставка клипа мультимедиа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xmlns="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5" name="Полилиния: фигура 14">
            <a:extLst>
              <a:ext uri="{FF2B5EF4-FFF2-40B4-BE49-F238E27FC236}">
                <a16:creationId xmlns:a16="http://schemas.microsoft.com/office/drawing/2014/main" xmlns="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xmlns="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7" name="Полилиния: фигура 16">
            <a:extLst>
              <a:ext uri="{FF2B5EF4-FFF2-40B4-BE49-F238E27FC236}">
                <a16:creationId xmlns:a16="http://schemas.microsoft.com/office/drawing/2014/main" xmlns="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8" name="Полилиния: Форма 17">
            <a:extLst>
              <a:ext uri="{FF2B5EF4-FFF2-40B4-BE49-F238E27FC236}">
                <a16:creationId xmlns:a16="http://schemas.microsoft.com/office/drawing/2014/main" xmlns="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9" name="Заголовок 2">
            <a:extLst>
              <a:ext uri="{FF2B5EF4-FFF2-40B4-BE49-F238E27FC236}">
                <a16:creationId xmlns:a16="http://schemas.microsoft.com/office/drawing/2014/main" xmlns="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Полилиния: Фигура 2">
              <a:extLst>
                <a:ext uri="{FF2B5EF4-FFF2-40B4-BE49-F238E27FC236}">
                  <a16:creationId xmlns:a16="http://schemas.microsoft.com/office/drawing/2014/main" xmlns="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4" name="Полилиния: фигура 3">
              <a:extLst>
                <a:ext uri="{FF2B5EF4-FFF2-40B4-BE49-F238E27FC236}">
                  <a16:creationId xmlns:a16="http://schemas.microsoft.com/office/drawing/2014/main" xmlns="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5" name="Полилиния: фигура 4">
              <a:extLst>
                <a:ext uri="{FF2B5EF4-FFF2-40B4-BE49-F238E27FC236}">
                  <a16:creationId xmlns:a16="http://schemas.microsoft.com/office/drawing/2014/main" xmlns="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sp>
          <p:nvSpPr>
            <p:cNvPr id="9" name="Полилиния: Форма 8">
              <a:extLst>
                <a:ext uri="{FF2B5EF4-FFF2-40B4-BE49-F238E27FC236}">
                  <a16:creationId xmlns:a16="http://schemas.microsoft.com/office/drawing/2014/main" xmlns="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xmlns="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ДД.ММ.20XX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xmlns="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z="4200" dirty="0" smtClean="0"/>
              <a:t>Введение в </a:t>
            </a:r>
            <a:r>
              <a:rPr lang="ru-RU" sz="4200" dirty="0" smtClean="0"/>
              <a:t>компьютерную </a:t>
            </a:r>
            <a:r>
              <a:rPr lang="ru-RU" sz="4200" dirty="0" smtClean="0"/>
              <a:t>графику</a:t>
            </a:r>
            <a:endParaRPr lang="ru-RU" sz="42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И МУЛЬТИМЕДИА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Февраль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2023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6213">
            <a:off x="5465853" y="892044"/>
            <a:ext cx="7585924" cy="4267082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ОПРЕДЕЛЕНИЕ</a:t>
            </a:r>
            <a:endParaRPr lang="ru-RU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xmlns="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4754128" cy="496223"/>
          </a:xfrm>
        </p:spPr>
        <p:txBody>
          <a:bodyPr rtlCol="0">
            <a:noAutofit/>
          </a:bodyPr>
          <a:lstStyle/>
          <a:p>
            <a:r>
              <a:rPr lang="ru-RU" u="sng" dirty="0"/>
              <a:t>Компьютерная графика</a:t>
            </a:r>
            <a:r>
              <a:rPr lang="ru-RU" dirty="0"/>
              <a:t> – это наука, предметом изучения которой является создание, хранение и обработка моделей и их изображений с помощью ЭВМ, т.е. это раздел информатики, который занимается проблемами получения различных изображений (рисунков, чертежей, мультипликации) на компьютере. 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xmlns="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Прямоугольник 6"/>
          <p:cNvSpPr/>
          <p:nvPr/>
        </p:nvSpPr>
        <p:spPr>
          <a:xfrm>
            <a:off x="7378700" y="2780437"/>
            <a:ext cx="48133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tx2"/>
                </a:solidFill>
              </a:rPr>
              <a:t>В компьютерной графике рассматриваются следующие задачи:</a:t>
            </a:r>
          </a:p>
          <a:p>
            <a:pPr lvl="0"/>
            <a:r>
              <a:rPr lang="ru-RU" sz="1600" b="1" dirty="0">
                <a:solidFill>
                  <a:schemeClr val="tx2"/>
                </a:solidFill>
              </a:rPr>
              <a:t>представление изображения в компьютерной графике; </a:t>
            </a:r>
          </a:p>
          <a:p>
            <a:pPr lvl="0"/>
            <a:r>
              <a:rPr lang="ru-RU" sz="1600" b="1" dirty="0">
                <a:solidFill>
                  <a:schemeClr val="tx2"/>
                </a:solidFill>
              </a:rPr>
              <a:t>подготовка изображения к визуализации; </a:t>
            </a:r>
          </a:p>
          <a:p>
            <a:pPr lvl="0"/>
            <a:r>
              <a:rPr lang="ru-RU" sz="1600" b="1" dirty="0">
                <a:solidFill>
                  <a:schemeClr val="tx2"/>
                </a:solidFill>
              </a:rPr>
              <a:t>создание изображения; </a:t>
            </a:r>
          </a:p>
          <a:p>
            <a:pPr lvl="0"/>
            <a:r>
              <a:rPr lang="ru-RU" sz="1600" b="1" dirty="0">
                <a:solidFill>
                  <a:schemeClr val="tx2"/>
                </a:solidFill>
              </a:rPr>
              <a:t>осуществление действий с изображением. </a:t>
            </a:r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201" y="2159000"/>
            <a:ext cx="3894833" cy="295029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023" y="908050"/>
            <a:ext cx="4877424" cy="782638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ЗАДАЧИ ГРАФИКИ: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/>
          </a:bodyPr>
          <a:lstStyle/>
          <a:p>
            <a:r>
              <a:rPr lang="ru-RU" dirty="0" smtClean="0"/>
              <a:t>В компьютерной графике обычно выделяют следующие задачи: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r>
              <a:rPr lang="ru-RU" dirty="0"/>
              <a:t>представление изображения в </a:t>
            </a:r>
            <a:r>
              <a:rPr lang="ru-RU" b="1" dirty="0"/>
              <a:t>компьютерной графике</a:t>
            </a:r>
            <a:r>
              <a:rPr lang="ru-RU" dirty="0"/>
              <a:t>;</a:t>
            </a:r>
          </a:p>
          <a:p>
            <a:r>
              <a:rPr lang="ru-RU" dirty="0"/>
              <a:t>подготовка изображения к визуализации;</a:t>
            </a:r>
          </a:p>
          <a:p>
            <a:r>
              <a:rPr lang="ru-RU" dirty="0"/>
              <a:t>создание изображения;</a:t>
            </a:r>
          </a:p>
          <a:p>
            <a:r>
              <a:rPr lang="ru-RU" dirty="0"/>
              <a:t>осуществление действий с изображением.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4878365" cy="782638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 smtClean="0"/>
              <a:t>ОБРАБОТКА ИЗОБРАЖЕНИЯ</a:t>
            </a:r>
            <a:endParaRPr lang="ru-RU"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xmlns="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07165" y="727075"/>
            <a:ext cx="4565650" cy="701675"/>
          </a:xfrm>
        </p:spPr>
        <p:txBody>
          <a:bodyPr rtlCol="0"/>
          <a:lstStyle/>
          <a:p>
            <a:r>
              <a:rPr lang="ru-RU" dirty="0"/>
              <a:t>При обработке изображений существует следующие группы задач:</a:t>
            </a: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xmlns="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115" y="2670001"/>
            <a:ext cx="4583113" cy="689525"/>
          </a:xfrm>
        </p:spPr>
        <p:txBody>
          <a:bodyPr rtlCol="0"/>
          <a:lstStyle/>
          <a:p>
            <a:r>
              <a:rPr lang="ru-RU" dirty="0"/>
              <a:t>Ограничимся работой только с цифровым изображением. Цифровые преобразования по цели преобразования можно разделить на два типа: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393884"/>
            <a:ext cx="4548187" cy="1708223"/>
          </a:xfrm>
        </p:spPr>
        <p:txBody>
          <a:bodyPr rtlCol="0"/>
          <a:lstStyle/>
          <a:p>
            <a:pPr lvl="0"/>
            <a:r>
              <a:rPr lang="ru-RU" b="1" dirty="0"/>
              <a:t>реставрация изображения</a:t>
            </a:r>
            <a:r>
              <a:rPr lang="ru-RU" dirty="0"/>
              <a:t> </a:t>
            </a:r>
            <a:r>
              <a:rPr lang="ru-RU" dirty="0">
                <a:sym typeface="Symbol"/>
              </a:rPr>
              <a:t></a:t>
            </a:r>
            <a:r>
              <a:rPr lang="ru-RU" dirty="0"/>
              <a:t> компенсирование имеющегося искажения (например, плохие условия фотосъемки);</a:t>
            </a:r>
          </a:p>
          <a:p>
            <a:pPr lvl="0"/>
            <a:r>
              <a:rPr lang="ru-RU" b="1" dirty="0"/>
              <a:t>улучшение изображения </a:t>
            </a:r>
            <a:r>
              <a:rPr lang="ru-RU" dirty="0">
                <a:sym typeface="Symbol"/>
              </a:rPr>
              <a:t></a:t>
            </a:r>
            <a:r>
              <a:rPr lang="ru-RU" dirty="0"/>
              <a:t> это искажение изображения с целью улучшения визуального восприятия или для преобразования в форму, удобную для дальнейшей обработки.</a:t>
            </a:r>
          </a:p>
          <a:p>
            <a:pPr marL="0" indent="0" rtl="0">
              <a:buNone/>
            </a:pP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4690" y="5416769"/>
            <a:ext cx="4128010" cy="365125"/>
          </a:xfrm>
        </p:spPr>
        <p:txBody>
          <a:bodyPr rtlCol="0"/>
          <a:lstStyle/>
          <a:p>
            <a:pPr algn="just"/>
            <a:r>
              <a:rPr lang="ru-RU" sz="1200" dirty="0"/>
              <a:t>Задачей обработки изображений может быть как улучшение в зависимости от определенного критерия (реставрация, восстановление), так и специальное преобразование, кардинально изменяющее изображения. </a:t>
            </a:r>
            <a:endParaRPr lang="ru-RU" sz="1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4</a:t>
            </a:fld>
            <a:endParaRPr lang="ru-RU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378708"/>
              </p:ext>
            </p:extLst>
          </p:nvPr>
        </p:nvGraphicFramePr>
        <p:xfrm>
          <a:off x="6455884" y="1938969"/>
          <a:ext cx="5572125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Picture" r:id="rId4" imgW="5572080" imgH="2419200" progId="Word.Picture.8">
                  <p:embed/>
                </p:oleObj>
              </mc:Choice>
              <mc:Fallback>
                <p:oleObj name="Picture" r:id="rId4" imgW="5572080" imgH="2419200" progId="Word.Picture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5884" y="1938969"/>
                        <a:ext cx="5572125" cy="2419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Рисунок 7"/>
          <p:cNvSpPr>
            <a:spLocks noGrp="1"/>
          </p:cNvSpPr>
          <p:nvPr>
            <p:ph type="pic" sz="quarter" idx="18"/>
          </p:nvPr>
        </p:nvSpPr>
        <p:spPr>
          <a:ln>
            <a:solidFill>
              <a:schemeClr val="tx2"/>
            </a:solidFill>
          </a:ln>
        </p:spPr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700" y="742950"/>
            <a:ext cx="8051800" cy="676275"/>
          </a:xfrm>
        </p:spPr>
        <p:txBody>
          <a:bodyPr rtlCol="0">
            <a:normAutofit/>
          </a:bodyPr>
          <a:lstStyle/>
          <a:p>
            <a:r>
              <a:rPr lang="ru-RU" dirty="0"/>
              <a:t>Виды компьютерной графики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r>
              <a:rPr lang="ru-RU" dirty="0" smtClean="0"/>
              <a:t>В основном выделяют два вида </a:t>
            </a:r>
            <a:r>
              <a:rPr lang="ru-RU" dirty="0"/>
              <a:t>компьютерной графики.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92500" lnSpcReduction="20000"/>
          </a:bodyPr>
          <a:lstStyle/>
          <a:p>
            <a:r>
              <a:rPr lang="ru-RU" dirty="0"/>
              <a:t>Растровый метод 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 rtlCol="0"/>
          <a:lstStyle/>
          <a:p>
            <a:r>
              <a:rPr lang="ru-RU" dirty="0"/>
              <a:t>И</a:t>
            </a:r>
            <a:r>
              <a:rPr lang="ru-RU" dirty="0" smtClean="0"/>
              <a:t>зображение </a:t>
            </a:r>
            <a:r>
              <a:rPr lang="ru-RU" dirty="0"/>
              <a:t>представляется в виде набора окрашенных точек. Растровую графику применяют при разработке электронных (мультимедийных) и полиграфических изданий. Иллюстрации, выполненные средствами растровой графики, редко создают вручную с помощью компьютерных программ. Чаще всего для этой цели используют отсканированные иллюстрации, подготовленные художниками, или фотографии.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 rtlCol="0">
            <a:normAutofit fontScale="92500" lnSpcReduction="20000"/>
          </a:bodyPr>
          <a:lstStyle/>
          <a:p>
            <a:r>
              <a:rPr lang="ru-RU" dirty="0"/>
              <a:t>Векторный метод 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xmlns="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>
            <a:normAutofit/>
          </a:bodyPr>
          <a:lstStyle/>
          <a:p>
            <a:r>
              <a:rPr lang="ru-RU" dirty="0"/>
              <a:t>Э</a:t>
            </a:r>
            <a:r>
              <a:rPr lang="ru-RU" dirty="0" smtClean="0"/>
              <a:t>то </a:t>
            </a:r>
            <a:r>
              <a:rPr lang="ru-RU" dirty="0"/>
              <a:t>метод представления изображения в виде совокупности отрезков и дуг и т. д. В данном случае вектор – это набор данных, характеризующих какой–либо </a:t>
            </a:r>
            <a:r>
              <a:rPr lang="ru-RU" dirty="0" smtClean="0"/>
              <a:t>объект. Программные </a:t>
            </a:r>
            <a:r>
              <a:rPr lang="ru-RU" dirty="0"/>
              <a:t>средства для работы с векторной графикой предназначены в первую очередь для создания иллюстраций и в меньшей степени для их обработки. Такие средства широко используют в рекламных агентствах, дизайнерских бюро, редакциях и издательствах. 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596430"/>
            <a:ext cx="9093200" cy="853993"/>
          </a:xfrm>
        </p:spPr>
        <p:txBody>
          <a:bodyPr rtlCol="0">
            <a:normAutofit fontScale="90000"/>
          </a:bodyPr>
          <a:lstStyle/>
          <a:p>
            <a:r>
              <a:rPr lang="ru-RU" dirty="0" smtClean="0"/>
              <a:t>Третий вид – фрактальная графика. Программные </a:t>
            </a:r>
            <a:r>
              <a:rPr lang="ru-RU" dirty="0"/>
              <a:t>средства для работы с фрактальной графикой предназначены для автоматической генерации изображений путем математических расчетов. Создание фрактальной художественной композиции состоит не в рисовании или оформлении, а в программировании.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619576"/>
              </p:ext>
            </p:extLst>
          </p:nvPr>
        </p:nvGraphicFramePr>
        <p:xfrm>
          <a:off x="2928303" y="958374"/>
          <a:ext cx="5669597" cy="4353108"/>
        </p:xfrm>
        <a:graphic>
          <a:graphicData uri="http://schemas.openxmlformats.org/drawingml/2006/table">
            <a:tbl>
              <a:tblPr firstRow="1" firstCol="1" lastRow="1" lastCol="1" bandRow="1" bandCol="1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tableStyleId>{3B4B98B0-60AC-42C2-AFA5-B58CD77FA1E5}</a:tableStyleId>
              </a:tblPr>
              <a:tblGrid>
                <a:gridCol w="1567497"/>
                <a:gridCol w="2057400"/>
                <a:gridCol w="2044700"/>
              </a:tblGrid>
              <a:tr h="1993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Критерий сравнения</a:t>
                      </a:r>
                      <a:endParaRPr lang="ru-RU" sz="900" b="1" dirty="0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</a:rPr>
                        <a:t>Растровая графика</a:t>
                      </a:r>
                      <a:endParaRPr lang="ru-RU" sz="900" b="1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Векторная графика</a:t>
                      </a:r>
                      <a:endParaRPr lang="ru-RU" sz="900" b="1" dirty="0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68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</a:rPr>
                        <a:t>Способ представления изображения</a:t>
                      </a:r>
                      <a:endParaRPr lang="ru-RU" sz="900" b="1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</a:rPr>
                        <a:t>Растровое изображение строится из множества пикселей</a:t>
                      </a:r>
                      <a:endParaRPr lang="ru-RU" sz="900" b="1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Векторное изображение описывается в виде последовательности команд</a:t>
                      </a:r>
                      <a:endParaRPr lang="ru-RU" sz="900" b="1" dirty="0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68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</a:rPr>
                        <a:t>Представление объектов реального мира</a:t>
                      </a:r>
                      <a:endParaRPr lang="ru-RU" sz="900" b="1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Растровые рисунки эффективно используются для представления реальных образов</a:t>
                      </a:r>
                      <a:endParaRPr lang="ru-RU" sz="900" b="1" dirty="0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Векторная графика не позволяет получать изображения фотографического качества</a:t>
                      </a:r>
                      <a:endParaRPr lang="ru-RU" sz="900" b="1" dirty="0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68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</a:rPr>
                        <a:t>Качество редактирования изображения</a:t>
                      </a:r>
                      <a:endParaRPr lang="ru-RU" sz="900" b="1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При масштабировании и вращении растровых картинок возникают искажения</a:t>
                      </a:r>
                      <a:endParaRPr lang="ru-RU" sz="900" b="1" dirty="0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Векторные изображения могут быть легко преобразованы без потери качества</a:t>
                      </a:r>
                      <a:endParaRPr lang="ru-RU" sz="900" b="1" dirty="0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68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</a:rPr>
                        <a:t>Особенности печати изображения</a:t>
                      </a:r>
                      <a:endParaRPr lang="ru-RU" sz="900" b="1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</a:rPr>
                        <a:t>Растровые рисунки могут быть легко напечатаны на принтерах</a:t>
                      </a:r>
                      <a:endParaRPr lang="ru-RU" sz="900" b="1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Векторные рисунки иногда не печатаются или выглядят на бумаге не так, как хотелось бы</a:t>
                      </a:r>
                      <a:endParaRPr lang="ru-RU" sz="900" b="1" dirty="0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072299" y="310149"/>
            <a:ext cx="676787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ea typeface="Arial Unicode MS" pitchFamily="34" charset="-128"/>
                <a:cs typeface="Times New Roman" pitchFamily="18" charset="0"/>
              </a:rPr>
              <a:t>Сравнительная характеристика растровой и векторной графики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"/>
            <a:ext cx="12649200" cy="5569499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6263"/>
            <a:ext cx="7137400" cy="782638"/>
          </a:xfrm>
        </p:spPr>
        <p:txBody>
          <a:bodyPr rtlCol="0">
            <a:noAutofit/>
          </a:bodyPr>
          <a:lstStyle/>
          <a:p>
            <a:pPr algn="l"/>
            <a:r>
              <a:rPr lang="ru-RU" sz="1800" dirty="0"/>
              <a:t>Компьютерная графика в настоящее время сформировалась как наука об аппаратном и программном обеспечении для разнообразных изображений от простых чертежей до реалистичных образов естественных объектов.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58789" y="5708678"/>
            <a:ext cx="6073082" cy="946532"/>
          </a:xfrm>
        </p:spPr>
        <p:txBody>
          <a:bodyPr rtlCol="0"/>
          <a:lstStyle/>
          <a:p>
            <a:pPr rtl="0"/>
            <a:r>
              <a:rPr lang="ru-RU" sz="4800" dirty="0" smtClean="0"/>
              <a:t>ПОДВЕДЁМ ИТОГИ</a:t>
            </a:r>
            <a:endParaRPr lang="ru-RU" sz="4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7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819400" y="2266076"/>
            <a:ext cx="62357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+mj-lt"/>
              </a:rPr>
              <a:t>Компьютерная графика используется почти во всех научных и инженерных дисциплинах для наглядности и восприятия, передачи информации. Применяется в медицине, рекламном бизнесе, индустрии развлечений и т. д. </a:t>
            </a:r>
            <a:endParaRPr lang="ru-RU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007100" y="393493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Без компьютерной графики не обходится ни одна современная программа. </a:t>
            </a:r>
            <a:r>
              <a:rPr lang="ru-RU" b="1" dirty="0" smtClean="0">
                <a:solidFill>
                  <a:schemeClr val="bg1"/>
                </a:solidFill>
              </a:rPr>
              <a:t>Именно поэтому это является такой важной темой в наши дни.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СПАСИБО!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 rtlCol="0"/>
          <a:lstStyle/>
          <a:p>
            <a:pPr rtl="0"/>
            <a:r>
              <a:rPr lang="ru-RU" dirty="0" smtClean="0"/>
              <a:t>Конкин Анатолий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Группа: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ИСТ-341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Предмет: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Компьютерная графика и мультимедиа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2063">
            <a:off x="5511887" y="723097"/>
            <a:ext cx="6943003" cy="4628164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55923798_win32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xmlns="" name="Office_30741380_TF55923798.potx" id="{1FB061B5-9E01-4E04-A517-B0AA2987E41C}" vid="{D770918E-B00C-4F04-BDFD-A08CC9945D76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tf55923798_win32</Template>
  <TotalTime>0</TotalTime>
  <Words>551</Words>
  <Application>Microsoft Office PowerPoint</Application>
  <PresentationFormat>Произвольный</PresentationFormat>
  <Paragraphs>69</Paragraphs>
  <Slides>8</Slides>
  <Notes>8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0" baseType="lpstr">
      <vt:lpstr>tf55923798_win32</vt:lpstr>
      <vt:lpstr>Microsoft Word Picture</vt:lpstr>
      <vt:lpstr>Введение в компьютерную графику</vt:lpstr>
      <vt:lpstr>ОПРЕДЕЛЕНИЕ</vt:lpstr>
      <vt:lpstr>ЗАДАЧИ ГРАФИКИ:</vt:lpstr>
      <vt:lpstr>ОБРАБОТКА ИЗОБРАЖЕНИЯ</vt:lpstr>
      <vt:lpstr>Виды компьютерной графики</vt:lpstr>
      <vt:lpstr>Третий вид – фрактальная графика. Программные средства для работы с фрактальной графикой предназначены для автоматической генерации изображений путем математических расчетов. Создание фрактальной художественной композиции состоит не в рисовании или оформлении, а в программировании.</vt:lpstr>
      <vt:lpstr>Компьютерная графика в настоящее время сформировалась как наука об аппаратном и программном обеспечении для разнообразных изображений от простых чертежей до реалистичных образов естественных объектов. </vt:lpstr>
      <vt:lpstr>СПАСИБО!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2023-02-13T22:24:03Z</dcterms:created>
  <dcterms:modified xsi:type="dcterms:W3CDTF">2023-02-13T22:56:42Z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